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76" r:id="rId2"/>
    <p:sldId id="299" r:id="rId3"/>
    <p:sldId id="295" r:id="rId4"/>
    <p:sldId id="29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4"/>
    <p:restoredTop sz="87883"/>
  </p:normalViewPr>
  <p:slideViewPr>
    <p:cSldViewPr snapToGrid="0" snapToObjects="1">
      <p:cViewPr varScale="1">
        <p:scale>
          <a:sx n="36" d="100"/>
          <a:sy n="36" d="100"/>
        </p:scale>
        <p:origin x="109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FB077-9714-EC42-8F16-B8684FA0A181}" type="datetimeFigureOut">
              <a:rPr lang="en-US" smtClean="0"/>
              <a:t>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C8010-1D60-C847-9834-6760E506979C}" type="slidenum">
              <a:rPr lang="en-US" smtClean="0"/>
              <a:t>‹#›</a:t>
            </a:fld>
            <a:endParaRPr lang="en-US"/>
          </a:p>
        </p:txBody>
      </p:sp>
    </p:spTree>
    <p:extLst>
      <p:ext uri="{BB962C8B-B14F-4D97-AF65-F5344CB8AC3E}">
        <p14:creationId xmlns:p14="http://schemas.microsoft.com/office/powerpoint/2010/main" val="163332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C8010-1D60-C847-9834-6760E506979C}" type="slidenum">
              <a:rPr lang="en-US" smtClean="0"/>
              <a:t>1</a:t>
            </a:fld>
            <a:endParaRPr lang="en-US"/>
          </a:p>
        </p:txBody>
      </p:sp>
    </p:spTree>
    <p:extLst>
      <p:ext uri="{BB962C8B-B14F-4D97-AF65-F5344CB8AC3E}">
        <p14:creationId xmlns:p14="http://schemas.microsoft.com/office/powerpoint/2010/main" val="59210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EFA7E9F-2406-D04C-9DEA-E2B646C5E826}" type="datetimeFigureOut">
              <a:rPr lang="en-US" smtClean="0"/>
              <a:t>2/13/2022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85A6412-2C27-584D-AE4E-89CA5D9879A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A7E9F-2406-D04C-9DEA-E2B646C5E826}"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A6412-2C27-584D-AE4E-89CA5D9879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A7E9F-2406-D04C-9DEA-E2B646C5E826}"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A6412-2C27-584D-AE4E-89CA5D9879A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A7E9F-2406-D04C-9DEA-E2B646C5E826}"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A6412-2C27-584D-AE4E-89CA5D9879A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A7E9F-2406-D04C-9DEA-E2B646C5E826}"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A6412-2C27-584D-AE4E-89CA5D9879A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A7E9F-2406-D04C-9DEA-E2B646C5E826}"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A6412-2C27-584D-AE4E-89CA5D9879A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A7E9F-2406-D04C-9DEA-E2B646C5E826}"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A6412-2C27-584D-AE4E-89CA5D9879A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A7E9F-2406-D04C-9DEA-E2B646C5E826}"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A6412-2C27-584D-AE4E-89CA5D9879A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A7E9F-2406-D04C-9DEA-E2B646C5E826}"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A6412-2C27-584D-AE4E-89CA5D9879A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A7E9F-2406-D04C-9DEA-E2B646C5E826}"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A6412-2C27-584D-AE4E-89CA5D9879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A7E9F-2406-D04C-9DEA-E2B646C5E826}"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A6412-2C27-584D-AE4E-89CA5D9879A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A7E9F-2406-D04C-9DEA-E2B646C5E826}"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A6412-2C27-584D-AE4E-89CA5D9879A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FA7E9F-2406-D04C-9DEA-E2B646C5E826}" type="datetimeFigureOut">
              <a:rPr lang="en-US" smtClean="0"/>
              <a:t>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A6412-2C27-584D-AE4E-89CA5D9879A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FA7E9F-2406-D04C-9DEA-E2B646C5E826}" type="datetimeFigureOut">
              <a:rPr lang="en-US" smtClean="0"/>
              <a:t>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A6412-2C27-584D-AE4E-89CA5D9879A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A7E9F-2406-D04C-9DEA-E2B646C5E826}" type="datetimeFigureOut">
              <a:rPr lang="en-US" smtClean="0"/>
              <a:t>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A6412-2C27-584D-AE4E-89CA5D9879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A7E9F-2406-D04C-9DEA-E2B646C5E826}"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A6412-2C27-584D-AE4E-89CA5D9879A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A7E9F-2406-D04C-9DEA-E2B646C5E826}"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A6412-2C27-584D-AE4E-89CA5D9879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FA7E9F-2406-D04C-9DEA-E2B646C5E826}" type="datetimeFigureOut">
              <a:rPr lang="en-US" smtClean="0"/>
              <a:t>2/13/2022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5A6412-2C27-584D-AE4E-89CA5D9879A2}" type="slidenum">
              <a:rPr lang="en-US" smtClean="0"/>
              <a:t>‹#›</a:t>
            </a:fld>
            <a:endParaRPr lang="en-US"/>
          </a:p>
        </p:txBody>
      </p:sp>
    </p:spTree>
    <p:extLst>
      <p:ext uri="{BB962C8B-B14F-4D97-AF65-F5344CB8AC3E}">
        <p14:creationId xmlns:p14="http://schemas.microsoft.com/office/powerpoint/2010/main" val="1817917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What is “rule of law backsliding”? </a:t>
            </a:r>
          </a:p>
        </p:txBody>
      </p:sp>
      <p:sp>
        <p:nvSpPr>
          <p:cNvPr id="3" name="Content Placeholder 2"/>
          <p:cNvSpPr>
            <a:spLocks noGrp="1"/>
          </p:cNvSpPr>
          <p:nvPr>
            <p:ph idx="1"/>
          </p:nvPr>
        </p:nvSpPr>
        <p:spPr/>
        <p:txBody>
          <a:bodyPr>
            <a:normAutofit fontScale="92500" lnSpcReduction="10000"/>
          </a:bodyPr>
          <a:lstStyle/>
          <a:p>
            <a:pPr marL="0" indent="0">
              <a:buFont typeface="Arial" charset="0"/>
              <a:buNone/>
              <a:defRPr/>
            </a:pPr>
            <a:r>
              <a:rPr lang="en-GB" dirty="0"/>
              <a:t>The </a:t>
            </a:r>
            <a:r>
              <a:rPr lang="en-GB" b="1" dirty="0"/>
              <a:t>process</a:t>
            </a:r>
            <a:r>
              <a:rPr lang="en-GB" dirty="0"/>
              <a:t> through which </a:t>
            </a:r>
          </a:p>
          <a:p>
            <a:pPr marL="514350" indent="-514350">
              <a:buFont typeface="Arial" charset="0"/>
              <a:buAutoNum type="arabicParenBoth"/>
              <a:defRPr/>
            </a:pPr>
            <a:r>
              <a:rPr lang="en-GB" dirty="0"/>
              <a:t>elected public authorities </a:t>
            </a:r>
            <a:r>
              <a:rPr lang="en-GB" b="1" u="sng" dirty="0"/>
              <a:t>deliberately</a:t>
            </a:r>
            <a:r>
              <a:rPr lang="en-GB" dirty="0"/>
              <a:t> implement governmental blueprints which</a:t>
            </a:r>
          </a:p>
          <a:p>
            <a:pPr marL="514350" indent="-514350">
              <a:buFont typeface="Arial" charset="0"/>
              <a:buAutoNum type="arabicParenBoth"/>
              <a:defRPr/>
            </a:pPr>
            <a:r>
              <a:rPr lang="en-GB" dirty="0"/>
              <a:t>aim to </a:t>
            </a:r>
            <a:r>
              <a:rPr lang="en-GB" b="1" u="sng" dirty="0"/>
              <a:t>systematically</a:t>
            </a:r>
            <a:r>
              <a:rPr lang="en-GB" dirty="0"/>
              <a:t> weaken, annihilate or capture internal checks on power with </a:t>
            </a:r>
          </a:p>
          <a:p>
            <a:pPr marL="514350" indent="-514350">
              <a:buFont typeface="Arial" charset="0"/>
              <a:buAutoNum type="arabicParenBoth"/>
              <a:defRPr/>
            </a:pPr>
            <a:r>
              <a:rPr lang="en-GB" b="1" u="sng" dirty="0"/>
              <a:t>the view</a:t>
            </a:r>
            <a:r>
              <a:rPr lang="en-GB" b="1" dirty="0"/>
              <a:t> of dismantling the liberal democratic state and entrenching the long-term rule of the dominant party</a:t>
            </a:r>
          </a:p>
          <a:p>
            <a:pPr marL="0" indent="0" algn="ctr">
              <a:lnSpc>
                <a:spcPct val="110000"/>
              </a:lnSpc>
              <a:spcBef>
                <a:spcPts val="0"/>
              </a:spcBef>
              <a:spcAft>
                <a:spcPts val="0"/>
              </a:spcAft>
              <a:buNone/>
              <a:defRPr/>
            </a:pPr>
            <a:endParaRPr lang="en-GB" altLang="x-none" sz="1900" dirty="0">
              <a:ea typeface="ＭＳ Ｐゴシック" charset="-128"/>
            </a:endParaRPr>
          </a:p>
          <a:p>
            <a:pPr marL="0" indent="0" algn="ctr">
              <a:lnSpc>
                <a:spcPct val="110000"/>
              </a:lnSpc>
              <a:spcBef>
                <a:spcPts val="0"/>
              </a:spcBef>
              <a:spcAft>
                <a:spcPts val="0"/>
              </a:spcAft>
              <a:buNone/>
              <a:defRPr/>
            </a:pPr>
            <a:r>
              <a:rPr lang="en-GB" altLang="x-none" sz="2200" dirty="0">
                <a:ea typeface="ＭＳ Ｐゴシック" charset="-128"/>
              </a:rPr>
              <a:t>Pech and </a:t>
            </a:r>
            <a:r>
              <a:rPr lang="en-GB" altLang="x-none" sz="2200" dirty="0" err="1">
                <a:ea typeface="ＭＳ Ｐゴシック" charset="-128"/>
              </a:rPr>
              <a:t>Scheppele</a:t>
            </a:r>
            <a:r>
              <a:rPr lang="en-GB" altLang="x-none" sz="2200" dirty="0">
                <a:ea typeface="ＭＳ Ｐゴシック" charset="-128"/>
              </a:rPr>
              <a:t>, ‘Illiberalism Within: Rule of Law Backsliding in the EU’ </a:t>
            </a:r>
          </a:p>
          <a:p>
            <a:pPr marL="0" indent="0" algn="ctr">
              <a:lnSpc>
                <a:spcPct val="110000"/>
              </a:lnSpc>
              <a:spcBef>
                <a:spcPts val="0"/>
              </a:spcBef>
              <a:spcAft>
                <a:spcPts val="0"/>
              </a:spcAft>
              <a:buNone/>
              <a:defRPr/>
            </a:pPr>
            <a:r>
              <a:rPr lang="en-GB" altLang="x-none" sz="2200" i="1" dirty="0">
                <a:ea typeface="ＭＳ Ｐゴシック" charset="-128"/>
              </a:rPr>
              <a:t>Cambridge Yearbook of European Legal Studies</a:t>
            </a:r>
            <a:r>
              <a:rPr lang="en-GB" altLang="x-none" sz="2200" dirty="0">
                <a:ea typeface="ＭＳ Ｐゴシック" charset="-128"/>
              </a:rPr>
              <a:t> (2017) </a:t>
            </a:r>
            <a:endParaRPr lang="en-GB" b="1" dirty="0"/>
          </a:p>
        </p:txBody>
      </p:sp>
    </p:spTree>
    <p:extLst>
      <p:ext uri="{BB962C8B-B14F-4D97-AF65-F5344CB8AC3E}">
        <p14:creationId xmlns:p14="http://schemas.microsoft.com/office/powerpoint/2010/main" val="110792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E57C-5406-1B4C-9E09-A8B2CEA93F98}"/>
              </a:ext>
            </a:extLst>
          </p:cNvPr>
          <p:cNvSpPr>
            <a:spLocks noGrp="1"/>
          </p:cNvSpPr>
          <p:nvPr>
            <p:ph type="title"/>
          </p:nvPr>
        </p:nvSpPr>
        <p:spPr/>
        <p:txBody>
          <a:bodyPr>
            <a:normAutofit fontScale="90000"/>
          </a:bodyPr>
          <a:lstStyle/>
          <a:p>
            <a:r>
              <a:rPr lang="en-US" dirty="0"/>
              <a:t>Constitutional capture process in a few steps</a:t>
            </a:r>
          </a:p>
        </p:txBody>
      </p:sp>
      <p:sp>
        <p:nvSpPr>
          <p:cNvPr id="3" name="Content Placeholder 2">
            <a:extLst>
              <a:ext uri="{FF2B5EF4-FFF2-40B4-BE49-F238E27FC236}">
                <a16:creationId xmlns:a16="http://schemas.microsoft.com/office/drawing/2014/main" id="{01B31A81-61BF-9C4F-ACC3-4941D7F8BA5D}"/>
              </a:ext>
            </a:extLst>
          </p:cNvPr>
          <p:cNvSpPr>
            <a:spLocks noGrp="1"/>
          </p:cNvSpPr>
          <p:nvPr>
            <p:ph idx="1"/>
          </p:nvPr>
        </p:nvSpPr>
        <p:spPr>
          <a:xfrm>
            <a:off x="1295401" y="2556932"/>
            <a:ext cx="9601196" cy="3684842"/>
          </a:xfrm>
        </p:spPr>
        <p:txBody>
          <a:bodyPr>
            <a:normAutofit fontScale="92500" lnSpcReduction="20000"/>
          </a:bodyPr>
          <a:lstStyle/>
          <a:p>
            <a:r>
              <a:rPr lang="en-US" dirty="0"/>
              <a:t>Starting point: significant number of citizens losing faith in system of government </a:t>
            </a:r>
          </a:p>
          <a:p>
            <a:r>
              <a:rPr lang="en-US" dirty="0"/>
              <a:t>2</a:t>
            </a:r>
            <a:r>
              <a:rPr lang="en-US" baseline="30000" dirty="0"/>
              <a:t>nd</a:t>
            </a:r>
            <a:r>
              <a:rPr lang="en-US" dirty="0"/>
              <a:t> step: </a:t>
            </a:r>
            <a:r>
              <a:rPr lang="en-GB" dirty="0"/>
              <a:t>Disgruntled citizens vote to break the system by electing a leader who promises radical change, often referring to the ‘will of the people’ while attacking the pre-existing constitutional framework</a:t>
            </a:r>
          </a:p>
          <a:p>
            <a:r>
              <a:rPr lang="en-GB" dirty="0"/>
              <a:t>3</a:t>
            </a:r>
            <a:r>
              <a:rPr lang="en-GB" baseline="30000" dirty="0"/>
              <a:t>rd</a:t>
            </a:r>
            <a:r>
              <a:rPr lang="en-GB" dirty="0"/>
              <a:t> step: new autocrats act quickly to capture/shut down the key offices that might resist consolidation of power</a:t>
            </a:r>
          </a:p>
          <a:p>
            <a:r>
              <a:rPr lang="en-GB" dirty="0"/>
              <a:t>4rd step: autocrats engage in benefit giveaways while seeking to control the public debate and eliminating alternative views</a:t>
            </a:r>
          </a:p>
          <a:p>
            <a:r>
              <a:rPr lang="en-GB" dirty="0"/>
              <a:t>5</a:t>
            </a:r>
            <a:r>
              <a:rPr lang="en-GB" baseline="30000" dirty="0"/>
              <a:t>th</a:t>
            </a:r>
            <a:r>
              <a:rPr lang="en-GB" dirty="0"/>
              <a:t> step: change election law/framework + vote suppression</a:t>
            </a:r>
          </a:p>
          <a:p>
            <a:r>
              <a:rPr lang="en-GB" dirty="0"/>
              <a:t>If re-elected = democratic game over </a:t>
            </a:r>
          </a:p>
          <a:p>
            <a:endParaRPr lang="en-GB" dirty="0"/>
          </a:p>
          <a:p>
            <a:endParaRPr lang="en-US" dirty="0"/>
          </a:p>
        </p:txBody>
      </p:sp>
    </p:spTree>
    <p:extLst>
      <p:ext uri="{BB962C8B-B14F-4D97-AF65-F5344CB8AC3E}">
        <p14:creationId xmlns:p14="http://schemas.microsoft.com/office/powerpoint/2010/main" val="222292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988421" y="836023"/>
            <a:ext cx="9906002" cy="5251268"/>
          </a:xfrm>
        </p:spPr>
      </p:pic>
    </p:spTree>
    <p:extLst>
      <p:ext uri="{BB962C8B-B14F-4D97-AF65-F5344CB8AC3E}">
        <p14:creationId xmlns:p14="http://schemas.microsoft.com/office/powerpoint/2010/main" val="97077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7D4A24-FF1B-674F-9B50-30B93F385150}"/>
              </a:ext>
            </a:extLst>
          </p:cNvPr>
          <p:cNvSpPr txBox="1"/>
          <p:nvPr/>
        </p:nvSpPr>
        <p:spPr>
          <a:xfrm>
            <a:off x="862149" y="783771"/>
            <a:ext cx="10476411" cy="5693866"/>
          </a:xfrm>
          <a:prstGeom prst="rect">
            <a:avLst/>
          </a:prstGeom>
          <a:noFill/>
        </p:spPr>
        <p:txBody>
          <a:bodyPr wrap="square" rtlCol="0">
            <a:spAutoFit/>
          </a:bodyPr>
          <a:lstStyle/>
          <a:p>
            <a:r>
              <a:rPr lang="en-GB" sz="3200" dirty="0"/>
              <a:t>“We are seeing mounting evidence of a process of rule of law backsliding gaining momentum in the UK with irresponsible legislation such as the Internal Market Bill accompanying irresponsible rhetoric and recurrent attacks on the legal profession. This seriously damages the UK’s reputation as a law-abiding country. […] Coupled with ongoing calls to abolish or revamp the Electoral Commission, it is difficult not to think that the UK is following in the footsteps of Viktor </a:t>
            </a:r>
            <a:r>
              <a:rPr lang="en-GB" sz="3200" dirty="0" err="1"/>
              <a:t>Orban’s</a:t>
            </a:r>
            <a:r>
              <a:rPr lang="en-GB" sz="3200" dirty="0"/>
              <a:t> Hungary and </a:t>
            </a:r>
            <a:r>
              <a:rPr lang="en-GB" sz="3200" dirty="0" err="1"/>
              <a:t>Jaroslaw</a:t>
            </a:r>
            <a:r>
              <a:rPr lang="en-GB" sz="3200" dirty="0"/>
              <a:t> Kaczynski’ Poland. I hope I will be proven wrong.”</a:t>
            </a:r>
          </a:p>
          <a:p>
            <a:endParaRPr lang="en-US" dirty="0"/>
          </a:p>
          <a:p>
            <a:r>
              <a:rPr lang="en-US" sz="2000" dirty="0"/>
              <a:t>Source: “</a:t>
            </a:r>
            <a:r>
              <a:rPr lang="en-GB" sz="2000" dirty="0"/>
              <a:t>UK could follow Hungary and Poland in ‘backsliding’ on rule of law, </a:t>
            </a:r>
            <a:r>
              <a:rPr lang="en-US" sz="2000" b="1" dirty="0"/>
              <a:t>December 2020</a:t>
            </a:r>
            <a:r>
              <a:rPr lang="en-US" sz="2000" dirty="0"/>
              <a:t>: https://</a:t>
            </a:r>
            <a:r>
              <a:rPr lang="en-US" sz="2000" dirty="0" err="1"/>
              <a:t>www.irishlegal.com</a:t>
            </a:r>
            <a:r>
              <a:rPr lang="en-US" sz="2000" dirty="0"/>
              <a:t>/articles/uk-could-follow-hungary-and-poland-in-backsliding-on-rule-of-law</a:t>
            </a:r>
          </a:p>
          <a:p>
            <a:endParaRPr lang="en-US" dirty="0"/>
          </a:p>
        </p:txBody>
      </p:sp>
    </p:spTree>
    <p:extLst>
      <p:ext uri="{BB962C8B-B14F-4D97-AF65-F5344CB8AC3E}">
        <p14:creationId xmlns:p14="http://schemas.microsoft.com/office/powerpoint/2010/main" val="36436286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1618</TotalTime>
  <Words>315</Words>
  <Application>Microsoft Office PowerPoint</Application>
  <PresentationFormat>Widescreen</PresentationFormat>
  <Paragraphs>19</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Garamond</vt:lpstr>
      <vt:lpstr>Organic</vt:lpstr>
      <vt:lpstr>What is “rule of law backsliding”? </vt:lpstr>
      <vt:lpstr>Constitutional capture process in a few steps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Laurent Pech</dc:creator>
  <cp:lastModifiedBy>Jo Pye</cp:lastModifiedBy>
  <cp:revision>92</cp:revision>
  <cp:lastPrinted>2018-09-25T13:46:30Z</cp:lastPrinted>
  <dcterms:created xsi:type="dcterms:W3CDTF">2018-08-24T10:57:22Z</dcterms:created>
  <dcterms:modified xsi:type="dcterms:W3CDTF">2022-02-13T11:30:53Z</dcterms:modified>
</cp:coreProperties>
</file>