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915" r:id="rId2"/>
    <p:sldId id="936" r:id="rId3"/>
    <p:sldId id="939" r:id="rId4"/>
    <p:sldId id="953" r:id="rId5"/>
    <p:sldId id="951" r:id="rId6"/>
    <p:sldId id="952" r:id="rId7"/>
    <p:sldId id="937" r:id="rId8"/>
    <p:sldId id="940" r:id="rId9"/>
    <p:sldId id="938" r:id="rId10"/>
    <p:sldId id="941" r:id="rId11"/>
    <p:sldId id="943" r:id="rId12"/>
    <p:sldId id="95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737"/>
    <p:restoredTop sz="94698"/>
  </p:normalViewPr>
  <p:slideViewPr>
    <p:cSldViewPr>
      <p:cViewPr varScale="1">
        <p:scale>
          <a:sx n="78" d="100"/>
          <a:sy n="78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98D163-D2A1-9748-9FC2-5470465ADF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40EF8-DD4B-BE46-8777-CC2D03C69C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A274E4-0AB4-334D-9F52-4E7D7079E2E1}" type="datetimeFigureOut">
              <a:rPr lang="en-US"/>
              <a:pPr>
                <a:defRPr/>
              </a:pPr>
              <a:t>5/17/2023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832A21-11EB-EB43-A725-8DB391D09F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0A7851-B001-2F4E-923A-ADEE70F65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70F20-4DEC-AC42-B26C-CC79738C68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A3030-2238-B049-B328-8A5A04B1B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E584518-9247-494E-8022-95E98A8CB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5E515934-FBDA-D44D-9513-AE2CBB92F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2038" y="-265113"/>
            <a:ext cx="4572000" cy="3429001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70BF46E4-286D-DE4C-BEF4-4B3CB8BA8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638675"/>
            <a:ext cx="5314950" cy="439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63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C49F6-FE4C-8A44-B732-8261759EF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A75941-D51B-854F-BB37-729DED419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47C5B6-8DBE-3543-B1C2-A6063A9D8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84F37-C84F-954B-B7CA-3473D2CF1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6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8A6EF7-6F81-7444-B879-753073374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905287-6444-4341-ADD7-F4E3F3EFC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6EBC90-02F4-184D-A8C2-E28C22EF3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0568-F2E9-ED4C-8B80-D4B607889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5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2FAA2B-FE3C-5E4B-9B77-D5B54E202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F1A4CA-8DF1-9D42-B59E-1A6986535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693792-2428-6544-950B-9317374FF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DACC-95E0-9E41-9DCD-B1E6E5CF9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21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5EFCB8-7512-2040-B9CE-B69FFF2B5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A7DEA-AA0C-9341-91A5-65AA7D1C0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6AFD6-2953-0B46-86B5-4D4E615F1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D9DD-258B-AF46-8C22-E7C866F58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04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0A3CAE-9518-CE41-9474-AAFDDD881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8207DD-7BAA-BD45-A902-25A73644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F561E2-E39B-4E4D-A3E3-0ED44AA4C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02D0-86A7-B142-BAD0-FF0C51E28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58F0C-A7AB-EF41-BEA1-53B55370A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7F816-45F5-4947-8AEE-4C569E2F6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4143A-65DA-C34B-A973-FB48CDF5D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7DBAB-A405-F24F-9421-AEA542AEF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9D153F-FB47-444E-A940-871D73A50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49F982-F5BF-514B-BF16-3340D1C4A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0822DEC-1127-1D4A-866A-3A263EE02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9F6F-613A-0242-8500-BC3C92379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5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9DBE89-0BD4-8D42-9E83-E009E93E4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98ECB9-B7A6-2E4F-AF75-B2F9CA305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CB1032-8CCB-AA4E-AFA8-937D5E5F7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8FBF-C5C2-4A42-BE9B-9DB825690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876447-03BE-7349-8C95-B0B983AFC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02B8BE-6DAC-7B42-A021-176104E7E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579792-DA5E-C141-B8C7-40C646C6B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091E-9DA5-FF47-B1A4-5B8BF018E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47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BC068-F751-D84E-A753-BE41F86AF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922C9-C69B-FB46-AB8B-04571F70D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45AEB-8157-2A45-8110-B5AAF91F8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A7832-4009-2742-9381-96A25B4BC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15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267BC-BDC7-4D47-B842-3CF3A61F6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F833B-7C09-3949-8CF3-49AEEC858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10D04-55EE-1340-8A39-45131CA02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C8441-5D8D-4342-8D08-463EF5EDB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3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47B288-50E6-0F44-A7CF-F1DCEE63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9718B5-14D4-1849-AAF7-87553A0CC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C79F2B-919D-C042-8D61-ACA0CD5784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64D831-DEDA-1549-9B91-1EF50785AA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E2C729-6467-794F-930B-6A7D52588D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929362A-264C-844C-92DB-1BC567AE7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96C03AF-DAAE-3642-B553-CC8C2F930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08025"/>
            <a:ext cx="7704138" cy="3290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250" tIns="38100" rIns="95250" bIns="38100">
            <a:spAutoFit/>
          </a:bodyPr>
          <a:lstStyle/>
          <a:p>
            <a:pPr algn="ctr" defTabSz="1371600" eaLnBrk="1" hangingPunct="1">
              <a:lnSpc>
                <a:spcPct val="87000"/>
              </a:lnSpc>
              <a:defRPr/>
            </a:pPr>
            <a:endParaRPr lang="en-GB" sz="3600" b="1" u="sng" dirty="0">
              <a:latin typeface="+mn-lt"/>
            </a:endParaRPr>
          </a:p>
          <a:p>
            <a:pPr algn="ctr" defTabSz="1371600" eaLnBrk="1" hangingPunct="1">
              <a:lnSpc>
                <a:spcPct val="87000"/>
              </a:lnSpc>
              <a:defRPr/>
            </a:pPr>
            <a:r>
              <a:rPr lang="en-GB" sz="3600" b="1" dirty="0">
                <a:latin typeface="+mn-lt"/>
              </a:rPr>
              <a:t>Attitudes towards migration</a:t>
            </a:r>
          </a:p>
          <a:p>
            <a:pPr algn="ctr" defTabSz="1371600" eaLnBrk="1" hangingPunct="1">
              <a:lnSpc>
                <a:spcPct val="87000"/>
              </a:lnSpc>
              <a:defRPr/>
            </a:pPr>
            <a:r>
              <a:rPr lang="en-GB" sz="3600" b="1" dirty="0">
                <a:latin typeface="+mn-lt"/>
              </a:rPr>
              <a:t>And </a:t>
            </a:r>
            <a:r>
              <a:rPr lang="en-GB" sz="3600" b="1" dirty="0" err="1">
                <a:latin typeface="+mn-lt"/>
              </a:rPr>
              <a:t>FoM</a:t>
            </a:r>
            <a:endParaRPr lang="en-GB" sz="3600" b="1" dirty="0">
              <a:latin typeface="+mn-lt"/>
            </a:endParaRPr>
          </a:p>
          <a:p>
            <a:pPr algn="ctr" defTabSz="1371600" eaLnBrk="1" hangingPunct="1">
              <a:lnSpc>
                <a:spcPct val="87000"/>
              </a:lnSpc>
              <a:defRPr/>
            </a:pPr>
            <a:endParaRPr lang="en-GB" sz="3600" b="1" dirty="0">
              <a:latin typeface="+mn-lt"/>
            </a:endParaRPr>
          </a:p>
          <a:p>
            <a:pPr algn="ctr" defTabSz="1371600" eaLnBrk="1" hangingPunct="1">
              <a:lnSpc>
                <a:spcPct val="87000"/>
              </a:lnSpc>
              <a:defRPr/>
            </a:pPr>
            <a:r>
              <a:rPr lang="en-GB" sz="3600" dirty="0">
                <a:latin typeface="+mn-lt"/>
              </a:rPr>
              <a:t>Richard Bentall</a:t>
            </a:r>
          </a:p>
          <a:p>
            <a:pPr algn="ctr" defTabSz="1371600" eaLnBrk="1" hangingPunct="1">
              <a:lnSpc>
                <a:spcPct val="87000"/>
              </a:lnSpc>
              <a:defRPr/>
            </a:pPr>
            <a:endParaRPr lang="en-GB" sz="3600" b="1" dirty="0">
              <a:latin typeface="+mn-lt"/>
            </a:endParaRPr>
          </a:p>
          <a:p>
            <a:pPr algn="ctr" defTabSz="1371600" eaLnBrk="1" hangingPunct="1">
              <a:lnSpc>
                <a:spcPct val="87000"/>
              </a:lnSpc>
              <a:defRPr/>
            </a:pPr>
            <a:r>
              <a:rPr lang="en-GB" sz="2400" dirty="0">
                <a:latin typeface="+mn-lt"/>
              </a:rPr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6140216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12ED5-A824-5B41-E534-104364A71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7772400" cy="2473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759622-FAAE-0834-32A1-D99C8AA10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600" b="1" u="sng" dirty="0">
                <a:latin typeface="+mn-lt"/>
                <a:ea typeface="Georgia" charset="0"/>
                <a:cs typeface="Georgia" charset="0"/>
              </a:rPr>
              <a:t>Most people would accept </a:t>
            </a:r>
            <a:r>
              <a:rPr lang="en-GB" sz="3600" b="1" u="sng" dirty="0" err="1">
                <a:latin typeface="+mn-lt"/>
                <a:ea typeface="Georgia" charset="0"/>
                <a:cs typeface="Georgia" charset="0"/>
              </a:rPr>
              <a:t>FoM</a:t>
            </a:r>
            <a:endParaRPr lang="en-GB" sz="3600" b="1" u="sng" dirty="0">
              <a:latin typeface="+mn-lt"/>
              <a:ea typeface="Georgia" charset="0"/>
              <a:cs typeface="Georgi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C06B8-0BE7-7169-8C7D-AD7692516CEB}"/>
              </a:ext>
            </a:extLst>
          </p:cNvPr>
          <p:cNvSpPr txBox="1"/>
          <p:nvPr/>
        </p:nvSpPr>
        <p:spPr>
          <a:xfrm>
            <a:off x="251520" y="3333405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asked what the SM was, 38% gave a completely correct answer, 35% gave an answer almost right, but 27% gave a wrong answer (</a:t>
            </a:r>
            <a:r>
              <a:rPr lang="en-US" dirty="0" err="1"/>
              <a:t>eg.</a:t>
            </a:r>
            <a:r>
              <a:rPr lang="en-US" dirty="0"/>
              <a:t> confusing it with EU membership).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55% supported </a:t>
            </a:r>
            <a:r>
              <a:rPr lang="en-US" i="1" dirty="0"/>
              <a:t>joining</a:t>
            </a:r>
            <a:r>
              <a:rPr lang="en-US" dirty="0"/>
              <a:t> the SM outside the EU and only 26% were opposed.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12% overall and 19% of leave voters said their main concern was stopping </a:t>
            </a:r>
            <a:r>
              <a:rPr lang="en-US" dirty="0" err="1"/>
              <a:t>FoM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Loss of sovereignty was a worry for 15%; going back to old arguments for 12%.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DCB76-F531-813C-482E-A5D24FE16414}"/>
              </a:ext>
            </a:extLst>
          </p:cNvPr>
          <p:cNvSpPr txBox="1"/>
          <p:nvPr/>
        </p:nvSpPr>
        <p:spPr>
          <a:xfrm>
            <a:off x="235349" y="6247412"/>
            <a:ext cx="864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21% (24% of leave voters) were concerned about paying money to Brussels!</a:t>
            </a:r>
          </a:p>
        </p:txBody>
      </p:sp>
    </p:spTree>
    <p:extLst>
      <p:ext uri="{BB962C8B-B14F-4D97-AF65-F5344CB8AC3E}">
        <p14:creationId xmlns:p14="http://schemas.microsoft.com/office/powerpoint/2010/main" val="19390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2D7D68-5A08-9DFD-3521-CB3985EF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600" b="1" u="sng" dirty="0">
                <a:latin typeface="+mn-lt"/>
                <a:ea typeface="Georgia" charset="0"/>
                <a:cs typeface="Georgia" charset="0"/>
              </a:rPr>
              <a:t>Implications: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8CF23-5F9F-FBC0-7047-B456E308342E}"/>
              </a:ext>
            </a:extLst>
          </p:cNvPr>
          <p:cNvSpPr txBox="1"/>
          <p:nvPr/>
        </p:nvSpPr>
        <p:spPr>
          <a:xfrm>
            <a:off x="368136" y="1235034"/>
            <a:ext cx="819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FoM</a:t>
            </a:r>
            <a:r>
              <a:rPr lang="en-US" dirty="0"/>
              <a:t> should not be a ‘hard sell’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7EDBB-BAA3-81B3-044B-55FC81BDBB83}"/>
              </a:ext>
            </a:extLst>
          </p:cNvPr>
          <p:cNvSpPr txBox="1"/>
          <p:nvPr/>
        </p:nvSpPr>
        <p:spPr>
          <a:xfrm>
            <a:off x="368136" y="1904022"/>
            <a:ext cx="819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worry: Rob Ford seems to think that changing attitudes towards migration might be a Brexit success (maybe unlikely given attitudes towards </a:t>
            </a:r>
            <a:r>
              <a:rPr lang="en-US" dirty="0" err="1"/>
              <a:t>FoM</a:t>
            </a:r>
            <a:r>
              <a:rPr lang="en-US" dirty="0"/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D4C1B-A362-3BC7-071A-B401B79CEFA7}"/>
              </a:ext>
            </a:extLst>
          </p:cNvPr>
          <p:cNvSpPr txBox="1"/>
          <p:nvPr/>
        </p:nvSpPr>
        <p:spPr>
          <a:xfrm>
            <a:off x="368136" y="2850010"/>
            <a:ext cx="819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Messaging: Obviously highlight </a:t>
            </a:r>
            <a:r>
              <a:rPr lang="en-US" i="1" dirty="0"/>
              <a:t>reciprocity</a:t>
            </a:r>
            <a:r>
              <a:rPr lang="en-US" dirty="0"/>
              <a:t> and benefits. We still have high migration but get nothing back.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43BF5-83E1-A378-FF49-804E638708C8}"/>
              </a:ext>
            </a:extLst>
          </p:cNvPr>
          <p:cNvSpPr txBox="1"/>
          <p:nvPr/>
        </p:nvSpPr>
        <p:spPr>
          <a:xfrm>
            <a:off x="368136" y="3774823"/>
            <a:ext cx="8199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Timing: Easier after the next election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Labour</a:t>
            </a:r>
            <a:r>
              <a:rPr lang="en-US" dirty="0"/>
              <a:t> won’t be able to keep a lid on the issue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BUT Lib Dems could possibly put pressure on them now.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20CC6B-CC3A-9897-3DFC-FAA0BFAEF1A7}"/>
              </a:ext>
            </a:extLst>
          </p:cNvPr>
          <p:cNvSpPr txBox="1"/>
          <p:nvPr/>
        </p:nvSpPr>
        <p:spPr>
          <a:xfrm>
            <a:off x="368136" y="4976635"/>
            <a:ext cx="819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Salience: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</a:t>
            </a:r>
            <a:r>
              <a:rPr lang="en-US" dirty="0" err="1"/>
              <a:t>FoM</a:t>
            </a:r>
            <a:r>
              <a:rPr lang="en-US" dirty="0"/>
              <a:t> be linked to wider issues (</a:t>
            </a:r>
            <a:r>
              <a:rPr lang="en-US" dirty="0" err="1"/>
              <a:t>eg</a:t>
            </a:r>
            <a:r>
              <a:rPr lang="en-US" dirty="0"/>
              <a:t> cost of living crisis)?</a:t>
            </a:r>
          </a:p>
        </p:txBody>
      </p:sp>
    </p:spTree>
    <p:extLst>
      <p:ext uri="{BB962C8B-B14F-4D97-AF65-F5344CB8AC3E}">
        <p14:creationId xmlns:p14="http://schemas.microsoft.com/office/powerpoint/2010/main" val="11589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2D7D68-5A08-9DFD-3521-CB3985EF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600" b="1" u="sng" dirty="0">
                <a:latin typeface="+mn-lt"/>
                <a:ea typeface="Georgia" charset="0"/>
                <a:cs typeface="Georgia" charset="0"/>
              </a:rPr>
              <a:t>Implications: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8CF23-5F9F-FBC0-7047-B456E308342E}"/>
              </a:ext>
            </a:extLst>
          </p:cNvPr>
          <p:cNvSpPr txBox="1"/>
          <p:nvPr/>
        </p:nvSpPr>
        <p:spPr>
          <a:xfrm>
            <a:off x="368136" y="1235034"/>
            <a:ext cx="819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are not sophisticated’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7EDBB-BAA3-81B3-044B-55FC81BDBB83}"/>
              </a:ext>
            </a:extLst>
          </p:cNvPr>
          <p:cNvSpPr txBox="1"/>
          <p:nvPr/>
        </p:nvSpPr>
        <p:spPr>
          <a:xfrm>
            <a:off x="368136" y="1904022"/>
            <a:ext cx="819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Reciprocity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D4C1B-A362-3BC7-071A-B401B79CEFA7}"/>
              </a:ext>
            </a:extLst>
          </p:cNvPr>
          <p:cNvSpPr txBox="1"/>
          <p:nvPr/>
        </p:nvSpPr>
        <p:spPr>
          <a:xfrm>
            <a:off x="368136" y="2850010"/>
            <a:ext cx="819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benefits: Doctors and nurses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43BF5-83E1-A378-FF49-804E638708C8}"/>
              </a:ext>
            </a:extLst>
          </p:cNvPr>
          <p:cNvSpPr txBox="1"/>
          <p:nvPr/>
        </p:nvSpPr>
        <p:spPr>
          <a:xfrm>
            <a:off x="368136" y="3774823"/>
            <a:ext cx="819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Borders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C12E8-1257-F694-8ADB-CB497A1DADC6}"/>
              </a:ext>
            </a:extLst>
          </p:cNvPr>
          <p:cNvSpPr txBox="1"/>
          <p:nvPr/>
        </p:nvSpPr>
        <p:spPr>
          <a:xfrm>
            <a:off x="402070" y="4699636"/>
            <a:ext cx="819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Segmentation? Polling in the ‘red wall’.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AD86B4-9AFE-F691-EB72-14368C37B688}"/>
              </a:ext>
            </a:extLst>
          </p:cNvPr>
          <p:cNvSpPr txBox="1"/>
          <p:nvPr/>
        </p:nvSpPr>
        <p:spPr>
          <a:xfrm>
            <a:off x="369975" y="5539735"/>
            <a:ext cx="819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Opinion leaders.</a:t>
            </a:r>
          </a:p>
        </p:txBody>
      </p:sp>
    </p:spTree>
    <p:extLst>
      <p:ext uri="{BB962C8B-B14F-4D97-AF65-F5344CB8AC3E}">
        <p14:creationId xmlns:p14="http://schemas.microsoft.com/office/powerpoint/2010/main" val="42741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56E7D36-7247-7C03-DE10-EAB23C31B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600" b="1" u="sng" dirty="0">
                <a:latin typeface="+mn-lt"/>
                <a:ea typeface="Georgia" charset="0"/>
                <a:cs typeface="Georgia" charset="0"/>
              </a:rPr>
              <a:t>Hard Brexit has never been supported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F42B2-7583-A0A9-852F-2BAFF43A9685}"/>
              </a:ext>
            </a:extLst>
          </p:cNvPr>
          <p:cNvSpPr txBox="1"/>
          <p:nvPr/>
        </p:nvSpPr>
        <p:spPr>
          <a:xfrm>
            <a:off x="418256" y="1412776"/>
            <a:ext cx="3217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Polls at the time of the 2016 referendum showed that most people expected the UK to stay inside the EU single market.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Interestingly, leave voters (66% fairly or very unlikely) expected this more than remain voters (19.8%).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65F7C-8549-2E6C-276F-C992666DD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271" y="1412776"/>
            <a:ext cx="4767473" cy="37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5C23C06-D355-85DE-64F4-19CCACCE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600" b="1" u="sng" dirty="0">
                <a:latin typeface="+mn-lt"/>
                <a:ea typeface="Georgia" charset="0"/>
                <a:cs typeface="Georgia" charset="0"/>
              </a:rPr>
              <a:t>Hard Brexit has never been supported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8243D-4DF0-BD8B-A5F0-40F02A4CE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10254"/>
            <a:ext cx="4357593" cy="2641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75DE26-2D3D-554F-8DAB-BD6AC380568C}"/>
              </a:ext>
            </a:extLst>
          </p:cNvPr>
          <p:cNvSpPr txBox="1"/>
          <p:nvPr/>
        </p:nvSpPr>
        <p:spPr>
          <a:xfrm>
            <a:off x="251520" y="1063923"/>
            <a:ext cx="849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2017, RAND Europe carried out a discrete choice experiment to probe the nuances of British Brexit attitudes.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31605-2DCD-907F-DACE-E154F761FA01}"/>
              </a:ext>
            </a:extLst>
          </p:cNvPr>
          <p:cNvSpPr txBox="1"/>
          <p:nvPr/>
        </p:nvSpPr>
        <p:spPr>
          <a:xfrm>
            <a:off x="324644" y="4760312"/>
            <a:ext cx="849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Greater value placed on ability to make trade deals and access to the Single Market, than for restricting freedom of movement, increased sovereignty and reduced EU contribution.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concern with restricting demand for public services than simply restricting freedom of movement, particularly those who voted to leave the EU.</a:t>
            </a:r>
          </a:p>
        </p:txBody>
      </p:sp>
    </p:spTree>
    <p:extLst>
      <p:ext uri="{BB962C8B-B14F-4D97-AF65-F5344CB8AC3E}">
        <p14:creationId xmlns:p14="http://schemas.microsoft.com/office/powerpoint/2010/main" val="20189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latest findings show that more people feel that immigration has had a positive effect on Britain (46%) than a negative effect (29%). When the tracker survey was first conducted in February 2015, by comparison, it found only 35% were positive while 41% were negative.">
            <a:extLst>
              <a:ext uri="{FF2B5EF4-FFF2-40B4-BE49-F238E27FC236}">
                <a16:creationId xmlns:a16="http://schemas.microsoft.com/office/drawing/2014/main" id="{FC80B6C0-3993-818C-4D3D-6A4C7A08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596336" cy="427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2A1C538-9EE7-07F1-DE64-32644795B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200" b="1" u="sng" dirty="0">
                <a:latin typeface="+mn-lt"/>
                <a:ea typeface="Georgia" charset="0"/>
                <a:cs typeface="Georgia" charset="0"/>
              </a:rPr>
              <a:t>There has been a sharp shift in attitudes towards migration over the last 3 years.</a:t>
            </a:r>
          </a:p>
        </p:txBody>
      </p:sp>
    </p:spTree>
    <p:extLst>
      <p:ext uri="{BB962C8B-B14F-4D97-AF65-F5344CB8AC3E}">
        <p14:creationId xmlns:p14="http://schemas.microsoft.com/office/powerpoint/2010/main" val="232910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670808-817E-A77E-CE17-AB4C66F4F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200" b="1" u="sng" dirty="0">
                <a:latin typeface="+mn-lt"/>
                <a:ea typeface="Georgia" charset="0"/>
                <a:cs typeface="Georgia" charset="0"/>
              </a:rPr>
              <a:t>There has been a sharp shift in attitudes towards migration over the last 3 years.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ADF87-D9A4-1EC5-E5E9-EF6AC76B1013}"/>
              </a:ext>
            </a:extLst>
          </p:cNvPr>
          <p:cNvSpPr txBox="1"/>
          <p:nvPr/>
        </p:nvSpPr>
        <p:spPr>
          <a:xfrm>
            <a:off x="107504" y="1412776"/>
            <a:ext cx="849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Ford and </a:t>
            </a:r>
            <a:r>
              <a:rPr lang="en-US" dirty="0" err="1"/>
              <a:t>Morriss</a:t>
            </a:r>
            <a:r>
              <a:rPr lang="en-US" dirty="0"/>
              <a:t> (2022): Institute for Public Policy Research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EC4A1DF-E9F1-C795-3B47-1351D19E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25504"/>
            <a:ext cx="5436021" cy="49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670808-817E-A77E-CE17-AB4C66F4F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200" b="1" u="sng" dirty="0">
                <a:latin typeface="+mn-lt"/>
                <a:ea typeface="Georgia" charset="0"/>
                <a:cs typeface="Georgia" charset="0"/>
              </a:rPr>
              <a:t>There has been a sharp shift in attitudes towards migration over the last 3 years.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ADF87-D9A4-1EC5-E5E9-EF6AC76B1013}"/>
              </a:ext>
            </a:extLst>
          </p:cNvPr>
          <p:cNvSpPr txBox="1"/>
          <p:nvPr/>
        </p:nvSpPr>
        <p:spPr>
          <a:xfrm>
            <a:off x="107504" y="1412776"/>
            <a:ext cx="849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Ford and </a:t>
            </a:r>
            <a:r>
              <a:rPr lang="en-US" dirty="0" err="1"/>
              <a:t>Morriss</a:t>
            </a:r>
            <a:r>
              <a:rPr lang="en-US" dirty="0"/>
              <a:t> (2022): Institute for Public Policy Research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A86A1B51-0828-8F61-394D-5F74840F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01" y="1969224"/>
            <a:ext cx="4889797" cy="48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E7510A-43C4-484F-A417-D407FDDE2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600" b="1" u="sng" dirty="0">
                <a:latin typeface="+mn-lt"/>
                <a:ea typeface="Georgia" charset="0"/>
                <a:cs typeface="Georgia" charset="0"/>
              </a:rPr>
              <a:t>Most people would accept </a:t>
            </a:r>
            <a:r>
              <a:rPr lang="en-GB" sz="3600" b="1" u="sng" dirty="0" err="1">
                <a:latin typeface="+mn-lt"/>
                <a:ea typeface="Georgia" charset="0"/>
                <a:cs typeface="Georgia" charset="0"/>
              </a:rPr>
              <a:t>FoM</a:t>
            </a:r>
            <a:endParaRPr lang="en-GB" sz="3600" b="1" u="sng" dirty="0">
              <a:latin typeface="+mn-lt"/>
              <a:ea typeface="Georgia" charset="0"/>
              <a:cs typeface="Georgi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4DC75-1E15-03E2-2D6A-7E225631EF79}"/>
              </a:ext>
            </a:extLst>
          </p:cNvPr>
          <p:cNvSpPr txBox="1"/>
          <p:nvPr/>
        </p:nvSpPr>
        <p:spPr>
          <a:xfrm>
            <a:off x="382252" y="1071919"/>
            <a:ext cx="8379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two waves of my C19PRC survey (December 2021, June 2022) we asked questions about Brexit identity and attitudes towards different post-Brexit relationships with the EU.</a:t>
            </a:r>
          </a:p>
          <a:p>
            <a:endParaRPr lang="en-US" dirty="0"/>
          </a:p>
          <a:p>
            <a:r>
              <a:rPr lang="en-US" dirty="0"/>
              <a:t>For example, in June 2022, people were asked to consider these alternatives: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4C6AF-1BDA-6E8C-3068-419FEB95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17" y="2620172"/>
            <a:ext cx="5628155" cy="42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2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6885B9-243D-8C3F-D8F2-BC990A309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600" b="1" u="sng" dirty="0">
                <a:latin typeface="+mn-lt"/>
                <a:ea typeface="Georgia" charset="0"/>
                <a:cs typeface="Georgia" charset="0"/>
              </a:rPr>
              <a:t>Most people would accept </a:t>
            </a:r>
            <a:r>
              <a:rPr lang="en-GB" sz="3600" b="1" u="sng" dirty="0" err="1">
                <a:latin typeface="+mn-lt"/>
                <a:ea typeface="Georgia" charset="0"/>
                <a:cs typeface="Georgia" charset="0"/>
              </a:rPr>
              <a:t>FoM</a:t>
            </a:r>
            <a:endParaRPr lang="en-GB" sz="3600" b="1" u="sng" dirty="0">
              <a:latin typeface="+mn-lt"/>
              <a:ea typeface="Georgia" charset="0"/>
              <a:cs typeface="Georgi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AB7FD-8B89-2A4E-C5AA-A34F43CD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4"/>
            <a:ext cx="7772400" cy="4310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668E53-550D-9995-AD40-2CE871B629C5}"/>
              </a:ext>
            </a:extLst>
          </p:cNvPr>
          <p:cNvSpPr txBox="1"/>
          <p:nvPr/>
        </p:nvSpPr>
        <p:spPr>
          <a:xfrm>
            <a:off x="251520" y="1063923"/>
            <a:ext cx="837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Freedom of movement was acceptable even amongst </a:t>
            </a:r>
            <a:r>
              <a:rPr lang="en-US" i="1" dirty="0"/>
              <a:t>a majority of those who had strong leave identities.</a:t>
            </a:r>
          </a:p>
        </p:txBody>
      </p:sp>
    </p:spTree>
    <p:extLst>
      <p:ext uri="{BB962C8B-B14F-4D97-AF65-F5344CB8AC3E}">
        <p14:creationId xmlns:p14="http://schemas.microsoft.com/office/powerpoint/2010/main" val="221598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35B39-F70A-A33D-5958-4123A5FC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1169102"/>
            <a:ext cx="3821410" cy="52582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62A66A-429D-27FB-1363-80ACFDE1E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339" tIns="37335" rIns="93339" bIns="37335" anchor="ctr"/>
          <a:lstStyle/>
          <a:p>
            <a:pPr algn="l" defTabSz="1371600"/>
            <a:r>
              <a:rPr lang="en-GB" sz="3600" b="1" u="sng" dirty="0">
                <a:latin typeface="+mn-lt"/>
                <a:ea typeface="Georgia" charset="0"/>
                <a:cs typeface="Georgia" charset="0"/>
              </a:rPr>
              <a:t>Most people would accept </a:t>
            </a:r>
            <a:r>
              <a:rPr lang="en-GB" sz="3600" b="1" u="sng" dirty="0" err="1">
                <a:latin typeface="+mn-lt"/>
                <a:ea typeface="Georgia" charset="0"/>
                <a:cs typeface="Georgia" charset="0"/>
              </a:rPr>
              <a:t>FoM</a:t>
            </a:r>
            <a:endParaRPr lang="en-GB" sz="3600" b="1" u="sng" dirty="0">
              <a:latin typeface="+mn-lt"/>
              <a:ea typeface="Georgia" charset="0"/>
              <a:cs typeface="Georgi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8CA94-D34B-AC73-86AD-94F14AAE9CC4}"/>
              </a:ext>
            </a:extLst>
          </p:cNvPr>
          <p:cNvSpPr txBox="1"/>
          <p:nvPr/>
        </p:nvSpPr>
        <p:spPr>
          <a:xfrm>
            <a:off x="417094" y="1386172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Opinium poll, November 30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36585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Carey</dc:creator>
  <cp:lastModifiedBy>caroline Kuipers</cp:lastModifiedBy>
  <cp:revision>182</cp:revision>
  <dcterms:created xsi:type="dcterms:W3CDTF">2019-04-10T09:03:00Z</dcterms:created>
  <dcterms:modified xsi:type="dcterms:W3CDTF">2023-05-17T04:12:31Z</dcterms:modified>
</cp:coreProperties>
</file>